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to Sans T Chinese Bold" charset="1" panose="020B0800000000000000"/>
      <p:regular r:id="rId14"/>
    </p:embeddedFont>
    <p:embeddedFont>
      <p:font typeface="Noto Sans T Chinese" charset="1" panose="020B0500000000000000"/>
      <p:regular r:id="rId15"/>
    </p:embeddedFont>
    <p:embeddedFont>
      <p:font typeface="Arimo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https://www.researchgate.net/figure/The-RISC-V-ISA-compliant-RV32IM-5-Stage-fully-pipelined-datapath-designed-from-scratch_fig3_355051535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190824" cy="6093487"/>
            <a:chOff x="0" y="0"/>
            <a:chExt cx="14921099" cy="81246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7150"/>
              <a:ext cx="14921099" cy="705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800"/>
                </a:lnSpc>
              </a:pPr>
              <a:r>
                <a:rPr lang="en-US" sz="12000">
                  <a:solidFill>
                    <a:srgbClr val="FFFFFF"/>
                  </a:solidFill>
                  <a:latin typeface="Noto Sans T Chinese Bold"/>
                </a:rPr>
                <a:t>Final Project</a:t>
              </a:r>
            </a:p>
            <a:p>
              <a:pPr algn="l">
                <a:lnSpc>
                  <a:spcPts val="13800"/>
                </a:lnSpc>
              </a:pPr>
              <a:r>
                <a:rPr lang="en-US" sz="12000">
                  <a:solidFill>
                    <a:srgbClr val="FFFFFF"/>
                  </a:solidFill>
                  <a:latin typeface="Noto Sans T Chinese Bold"/>
                </a:rPr>
                <a:t>Baseline Checkpoint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455832"/>
              <a:ext cx="14921099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38397" y="1347688"/>
            <a:ext cx="2548513" cy="456920"/>
            <a:chOff x="0" y="0"/>
            <a:chExt cx="3398017" cy="609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21673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13418" y="87443"/>
              <a:ext cx="238459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Noto Sans T Chinese Bold"/>
                </a:rPr>
                <a:t>G06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5400000">
            <a:off x="8608867" y="5129212"/>
            <a:ext cx="102870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538397" y="6231173"/>
            <a:ext cx="3026140" cy="15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ea typeface="Noto Sans T Chinese"/>
              </a:rPr>
              <a:t>組員：</a:t>
            </a:r>
          </a:p>
          <a:p>
            <a:pPr algn="just"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Noto Sans T Chinese"/>
              </a:rPr>
              <a:t>            </a:t>
            </a:r>
            <a:r>
              <a:rPr lang="en-US" sz="2175">
                <a:solidFill>
                  <a:srgbClr val="FFFFFF"/>
                </a:solidFill>
                <a:ea typeface="Noto Sans T Chinese"/>
              </a:rPr>
              <a:t>金家逸</a:t>
            </a:r>
          </a:p>
          <a:p>
            <a:pPr algn="just"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Noto Sans T Chinese"/>
                <a:ea typeface="Noto Sans T Chinese"/>
              </a:rPr>
              <a:t>            王維勤</a:t>
            </a:r>
          </a:p>
          <a:p>
            <a:pPr algn="just"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Noto Sans T Chinese"/>
                <a:ea typeface="Noto Sans T Chinese"/>
              </a:rPr>
              <a:t>            林桓鈺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38397" y="8894445"/>
            <a:ext cx="3026140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175">
                <a:solidFill>
                  <a:srgbClr val="FFFFFF"/>
                </a:solidFill>
                <a:latin typeface="Noto Sans T Chinese"/>
              </a:rPr>
              <a:t>2024/05/30</a:t>
            </a:r>
          </a:p>
        </p:txBody>
      </p:sp>
      <p:sp>
        <p:nvSpPr>
          <p:cNvPr name="AutoShape 11" id="11"/>
          <p:cNvSpPr/>
          <p:nvPr/>
        </p:nvSpPr>
        <p:spPr>
          <a:xfrm rot="-10800000">
            <a:off x="14538397" y="8050312"/>
            <a:ext cx="274289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Current Result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60164" y="4075252"/>
            <a:ext cx="12580962" cy="411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 Supporting all instructions.</a:t>
            </a: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With caches.</a:t>
            </a: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 Pass test assembly programs (noHazard, hasHazard).</a:t>
            </a: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 Complete the circuit synthesis with non-negative slack.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Block Diagram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65586" y="3516564"/>
            <a:ext cx="12229739" cy="6301865"/>
          </a:xfrm>
          <a:custGeom>
            <a:avLst/>
            <a:gdLst/>
            <a:ahLst/>
            <a:cxnLst/>
            <a:rect r="r" b="b" t="t" l="l"/>
            <a:pathLst>
              <a:path h="6301865" w="12229739">
                <a:moveTo>
                  <a:pt x="0" y="0"/>
                </a:moveTo>
                <a:lnTo>
                  <a:pt x="12229740" y="0"/>
                </a:lnTo>
                <a:lnTo>
                  <a:pt x="12229740" y="6301864"/>
                </a:lnTo>
                <a:lnTo>
                  <a:pt x="0" y="630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" t="-9004" r="-9559" b="-1111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Block Diagram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317470" y="3612314"/>
            <a:ext cx="11653061" cy="5497503"/>
          </a:xfrm>
          <a:custGeom>
            <a:avLst/>
            <a:gdLst/>
            <a:ahLst/>
            <a:cxnLst/>
            <a:rect r="r" b="b" t="t" l="l"/>
            <a:pathLst>
              <a:path h="5497503" w="11653061">
                <a:moveTo>
                  <a:pt x="0" y="0"/>
                </a:moveTo>
                <a:lnTo>
                  <a:pt x="11653060" y="0"/>
                </a:lnTo>
                <a:lnTo>
                  <a:pt x="11653060" y="5497502"/>
                </a:lnTo>
                <a:lnTo>
                  <a:pt x="0" y="549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07113" y="9481542"/>
            <a:ext cx="5080887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"/>
              </a:lnSpc>
            </a:pPr>
            <a:r>
              <a:rPr lang="en-US" sz="1440" u="sng">
                <a:solidFill>
                  <a:srgbClr val="000000"/>
                </a:solidFill>
                <a:latin typeface="Arimo"/>
                <a:hlinkClick r:id="rId5" tooltip="https://www.researchgate.net/figure/The-RISC-V-ISA-compliant-RV32IM-5-Stage-fully-pipelined-datapath-designed-from-scratch_fig3_355051535"/>
              </a:rPr>
              <a:t>https://www.researchgate.net/figure/The-RISC-V-ISA-compliant-RV32IM-5-Stage-fully-pipelined-datapath-designed-from-scratch_fig3_355051535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CHIP.v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03957" y="4486779"/>
            <a:ext cx="15680086" cy="352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RISCV_Pipeline.v</a:t>
            </a:r>
          </a:p>
          <a:p>
            <a:pPr algn="l">
              <a:lnSpc>
                <a:spcPts val="4672"/>
              </a:lnSpc>
            </a:pPr>
          </a:p>
          <a:p>
            <a:pPr algn="l">
              <a:lnSpc>
                <a:spcPts val="4672"/>
              </a:lnSpc>
            </a:pP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cache_dm</a:t>
            </a:r>
            <a:r>
              <a:rPr lang="en-US" sz="3593">
                <a:solidFill>
                  <a:srgbClr val="365236"/>
                </a:solidFill>
                <a:latin typeface="Noto Sans T Chinese"/>
              </a:rPr>
              <a:t>.v</a:t>
            </a:r>
          </a:p>
          <a:p>
            <a:pPr algn="l">
              <a:lnSpc>
                <a:spcPts val="46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CHIP.v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7987" y="5143500"/>
            <a:ext cx="12672027" cy="2099507"/>
          </a:xfrm>
          <a:custGeom>
            <a:avLst/>
            <a:gdLst/>
            <a:ahLst/>
            <a:cxnLst/>
            <a:rect r="r" b="b" t="t" l="l"/>
            <a:pathLst>
              <a:path h="2099507" w="12672027">
                <a:moveTo>
                  <a:pt x="0" y="0"/>
                </a:moveTo>
                <a:lnTo>
                  <a:pt x="12672026" y="0"/>
                </a:lnTo>
                <a:lnTo>
                  <a:pt x="12672026" y="2099507"/>
                </a:lnTo>
                <a:lnTo>
                  <a:pt x="0" y="2099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0050051" cy="1371600"/>
            <a:chOff x="0" y="0"/>
            <a:chExt cx="13400068" cy="1828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59123" y="-9525"/>
              <a:ext cx="1214094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Noto Sans T Chinese Bold"/>
                </a:rPr>
                <a:t>Future Plans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88114"/>
              <a:ext cx="790562" cy="652573"/>
            </a:xfrm>
            <a:custGeom>
              <a:avLst/>
              <a:gdLst/>
              <a:ahLst/>
              <a:cxnLst/>
              <a:rect r="r" b="b" t="t" l="l"/>
              <a:pathLst>
                <a:path h="652573" w="790562">
                  <a:moveTo>
                    <a:pt x="0" y="0"/>
                  </a:moveTo>
                  <a:lnTo>
                    <a:pt x="790562" y="0"/>
                  </a:lnTo>
                  <a:lnTo>
                    <a:pt x="790562" y="652572"/>
                  </a:lnTo>
                  <a:lnTo>
                    <a:pt x="0" y="65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75252"/>
            <a:ext cx="16230600" cy="470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</a:rPr>
              <a:t>5/31 ~ 6/7: </a:t>
            </a:r>
            <a:r>
              <a:rPr lang="en-US" sz="3593">
                <a:solidFill>
                  <a:srgbClr val="365236"/>
                </a:solidFill>
                <a:latin typeface="Noto Sans T Chinese"/>
              </a:rPr>
              <a:t> Preparing for final exams.</a:t>
            </a: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</a:rPr>
              <a:t>Expected to complete the following tasks by 6/14: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Branch prediction mechanism.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Supporting compressed instructions.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Supporting multiplication instructions.</a:t>
            </a:r>
          </a:p>
          <a:p>
            <a:pPr algn="l">
              <a:lnSpc>
                <a:spcPts val="4672"/>
              </a:lnSpc>
            </a:pP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</a:rPr>
              <a:t>6/15~6/16: </a:t>
            </a:r>
            <a:r>
              <a:rPr lang="en-US" sz="3593">
                <a:solidFill>
                  <a:srgbClr val="365236"/>
                </a:solidFill>
                <a:latin typeface="Noto Sans T Chinese"/>
              </a:rPr>
              <a:t>Synthesis and checking for any other issues.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4577591"/>
            <a:ext cx="18288000" cy="7780079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973043" y="1019175"/>
            <a:ext cx="1385732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Noto Sans T Chinese Bold"/>
              </a:rPr>
              <a:t>Work Assignment Chart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469785"/>
            <a:ext cx="592921" cy="489429"/>
          </a:xfrm>
          <a:custGeom>
            <a:avLst/>
            <a:gdLst/>
            <a:ahLst/>
            <a:cxnLst/>
            <a:rect r="r" b="b" t="t" l="l"/>
            <a:pathLst>
              <a:path h="489429" w="592921">
                <a:moveTo>
                  <a:pt x="0" y="0"/>
                </a:moveTo>
                <a:lnTo>
                  <a:pt x="592921" y="0"/>
                </a:lnTo>
                <a:lnTo>
                  <a:pt x="592921" y="489430"/>
                </a:lnTo>
                <a:lnTo>
                  <a:pt x="0" y="489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75252"/>
            <a:ext cx="16230600" cy="529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  <a:ea typeface="Noto Sans T Chinese Bold"/>
              </a:rPr>
              <a:t>金家逸: 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RISCV Pipeline.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Prediction mechanism(due: 6/14).</a:t>
            </a: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  <a:ea typeface="Noto Sans T Chinese Bold"/>
              </a:rPr>
              <a:t>王維勤: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Synthesis.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Compressed instructions(due: 6/14).</a:t>
            </a:r>
          </a:p>
          <a:p>
            <a:pPr algn="l" marL="775917" indent="-387959" lvl="1">
              <a:lnSpc>
                <a:spcPts val="4672"/>
              </a:lnSpc>
              <a:buFont typeface="Arial"/>
              <a:buChar char="•"/>
            </a:pPr>
            <a:r>
              <a:rPr lang="en-US" sz="3593">
                <a:solidFill>
                  <a:srgbClr val="365236"/>
                </a:solidFill>
                <a:latin typeface="Noto Sans T Chinese Bold"/>
                <a:ea typeface="Noto Sans T Chinese Bold"/>
              </a:rPr>
              <a:t> 林桓鈺: 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Multiplication instructions(due: 6/14).</a:t>
            </a:r>
          </a:p>
          <a:p>
            <a:pPr algn="l" marL="1551834" indent="-517278" lvl="2">
              <a:lnSpc>
                <a:spcPts val="4672"/>
              </a:lnSpc>
              <a:buFont typeface="Arial"/>
              <a:buChar char="⚬"/>
            </a:pPr>
            <a:r>
              <a:rPr lang="en-US" sz="3593">
                <a:solidFill>
                  <a:srgbClr val="365236"/>
                </a:solidFill>
                <a:latin typeface="Noto Sans T Chinese"/>
              </a:rPr>
              <a:t>PPT.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DAGGmV9ogsY</dc:identifier>
  <dcterms:modified xsi:type="dcterms:W3CDTF">2011-08-01T06:04:30Z</dcterms:modified>
  <cp:revision>1</cp:revision>
  <dc:title>Final Project Baseline CheckPoint</dc:title>
</cp:coreProperties>
</file>